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739" r:id="rId6"/>
    <p:sldId id="748" r:id="rId7"/>
    <p:sldId id="1024" r:id="rId8"/>
    <p:sldId id="569" r:id="rId9"/>
    <p:sldId id="590" r:id="rId10"/>
    <p:sldId id="747" r:id="rId11"/>
    <p:sldId id="571" r:id="rId12"/>
    <p:sldId id="772" r:id="rId13"/>
    <p:sldId id="274" r:id="rId14"/>
    <p:sldId id="765" r:id="rId15"/>
    <p:sldId id="758" r:id="rId16"/>
    <p:sldId id="547" r:id="rId17"/>
    <p:sldId id="548" r:id="rId18"/>
    <p:sldId id="464" r:id="rId19"/>
    <p:sldId id="559" r:id="rId20"/>
    <p:sldId id="1025" r:id="rId21"/>
    <p:sldId id="552" r:id="rId22"/>
    <p:sldId id="774" r:id="rId23"/>
    <p:sldId id="1026" r:id="rId24"/>
    <p:sldId id="749" r:id="rId25"/>
    <p:sldId id="536" r:id="rId26"/>
    <p:sldId id="596" r:id="rId27"/>
    <p:sldId id="528" r:id="rId28"/>
    <p:sldId id="546" r:id="rId29"/>
  </p:sldIdLst>
  <p:sldSz cx="9144000" cy="5143500" type="screen16x9"/>
  <p:notesSz cx="6731000" cy="9855200"/>
  <p:custDataLst>
    <p:tags r:id="rId32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olt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C8B00-6B39-4C25-81DA-FE01AC7BCB42}" v="11" dt="2023-01-18T13:13:01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4" autoAdjust="0"/>
    <p:restoredTop sz="94660"/>
  </p:normalViewPr>
  <p:slideViewPr>
    <p:cSldViewPr>
      <p:cViewPr varScale="1">
        <p:scale>
          <a:sx n="51" d="100"/>
          <a:sy n="51" d="100"/>
        </p:scale>
        <p:origin x="764" y="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4002" y="-102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ster Volten" userId="15db2463-ff85-4c96-958f-93ab7657375b" providerId="ADAL" clId="{624C8B00-6B39-4C25-81DA-FE01AC7BCB42}"/>
    <pc:docChg chg="custSel addSld delSld modSld">
      <pc:chgData name="Hester Volten" userId="15db2463-ff85-4c96-958f-93ab7657375b" providerId="ADAL" clId="{624C8B00-6B39-4C25-81DA-FE01AC7BCB42}" dt="2023-01-18T13:16:15.613" v="133" actId="20577"/>
      <pc:docMkLst>
        <pc:docMk/>
      </pc:docMkLst>
      <pc:sldChg chg="modSp mod">
        <pc:chgData name="Hester Volten" userId="15db2463-ff85-4c96-958f-93ab7657375b" providerId="ADAL" clId="{624C8B00-6B39-4C25-81DA-FE01AC7BCB42}" dt="2023-01-18T12:54:20.427" v="27" actId="1076"/>
        <pc:sldMkLst>
          <pc:docMk/>
          <pc:sldMk cId="1123351420" sldId="274"/>
        </pc:sldMkLst>
        <pc:spChg chg="mod">
          <ac:chgData name="Hester Volten" userId="15db2463-ff85-4c96-958f-93ab7657375b" providerId="ADAL" clId="{624C8B00-6B39-4C25-81DA-FE01AC7BCB42}" dt="2023-01-18T12:54:20.427" v="27" actId="1076"/>
          <ac:spMkLst>
            <pc:docMk/>
            <pc:sldMk cId="1123351420" sldId="274"/>
            <ac:spMk id="6" creationId="{3D0F22C1-411F-AF5C-F447-854F4DD173BC}"/>
          </ac:spMkLst>
        </pc:spChg>
      </pc:sldChg>
      <pc:sldChg chg="addSp modSp mod">
        <pc:chgData name="Hester Volten" userId="15db2463-ff85-4c96-958f-93ab7657375b" providerId="ADAL" clId="{624C8B00-6B39-4C25-81DA-FE01AC7BCB42}" dt="2023-01-18T13:13:01.709" v="116" actId="1076"/>
        <pc:sldMkLst>
          <pc:docMk/>
          <pc:sldMk cId="1677852219" sldId="528"/>
        </pc:sldMkLst>
        <pc:spChg chg="mod">
          <ac:chgData name="Hester Volten" userId="15db2463-ff85-4c96-958f-93ab7657375b" providerId="ADAL" clId="{624C8B00-6B39-4C25-81DA-FE01AC7BCB42}" dt="2023-01-18T13:11:55.461" v="108" actId="20577"/>
          <ac:spMkLst>
            <pc:docMk/>
            <pc:sldMk cId="1677852219" sldId="528"/>
            <ac:spMk id="2" creationId="{00000000-0000-0000-0000-000000000000}"/>
          </ac:spMkLst>
        </pc:spChg>
        <pc:picChg chg="add mod">
          <ac:chgData name="Hester Volten" userId="15db2463-ff85-4c96-958f-93ab7657375b" providerId="ADAL" clId="{624C8B00-6B39-4C25-81DA-FE01AC7BCB42}" dt="2023-01-18T13:13:01.709" v="116" actId="1076"/>
          <ac:picMkLst>
            <pc:docMk/>
            <pc:sldMk cId="1677852219" sldId="528"/>
            <ac:picMk id="3" creationId="{B3632CBC-CB03-09B2-F610-E18A2E61C9D0}"/>
          </ac:picMkLst>
        </pc:picChg>
        <pc:picChg chg="mod">
          <ac:chgData name="Hester Volten" userId="15db2463-ff85-4c96-958f-93ab7657375b" providerId="ADAL" clId="{624C8B00-6B39-4C25-81DA-FE01AC7BCB42}" dt="2023-01-18T13:12:37.348" v="112" actId="1076"/>
          <ac:picMkLst>
            <pc:docMk/>
            <pc:sldMk cId="1677852219" sldId="528"/>
            <ac:picMk id="5" creationId="{5100B716-5867-4F9C-94C9-DBB8979F7323}"/>
          </ac:picMkLst>
        </pc:picChg>
        <pc:picChg chg="mod">
          <ac:chgData name="Hester Volten" userId="15db2463-ff85-4c96-958f-93ab7657375b" providerId="ADAL" clId="{624C8B00-6B39-4C25-81DA-FE01AC7BCB42}" dt="2023-01-18T13:12:31.333" v="110" actId="1076"/>
          <ac:picMkLst>
            <pc:docMk/>
            <pc:sldMk cId="1677852219" sldId="528"/>
            <ac:picMk id="1028" creationId="{FE74B509-2BCA-4D2D-AFA9-8642D727531E}"/>
          </ac:picMkLst>
        </pc:picChg>
      </pc:sldChg>
      <pc:sldChg chg="modSp mod">
        <pc:chgData name="Hester Volten" userId="15db2463-ff85-4c96-958f-93ab7657375b" providerId="ADAL" clId="{624C8B00-6B39-4C25-81DA-FE01AC7BCB42}" dt="2023-01-18T12:49:19.523" v="4" actId="20577"/>
        <pc:sldMkLst>
          <pc:docMk/>
          <pc:sldMk cId="890155767" sldId="747"/>
        </pc:sldMkLst>
        <pc:spChg chg="mod">
          <ac:chgData name="Hester Volten" userId="15db2463-ff85-4c96-958f-93ab7657375b" providerId="ADAL" clId="{624C8B00-6B39-4C25-81DA-FE01AC7BCB42}" dt="2023-01-18T12:49:19.523" v="4" actId="20577"/>
          <ac:spMkLst>
            <pc:docMk/>
            <pc:sldMk cId="890155767" sldId="747"/>
            <ac:spMk id="6" creationId="{9ECEB5DD-F008-4389-A4FE-F995FD895AC8}"/>
          </ac:spMkLst>
        </pc:spChg>
      </pc:sldChg>
      <pc:sldChg chg="modSp mod">
        <pc:chgData name="Hester Volten" userId="15db2463-ff85-4c96-958f-93ab7657375b" providerId="ADAL" clId="{624C8B00-6B39-4C25-81DA-FE01AC7BCB42}" dt="2023-01-18T13:16:15.613" v="133" actId="20577"/>
        <pc:sldMkLst>
          <pc:docMk/>
          <pc:sldMk cId="949150150" sldId="749"/>
        </pc:sldMkLst>
        <pc:spChg chg="mod">
          <ac:chgData name="Hester Volten" userId="15db2463-ff85-4c96-958f-93ab7657375b" providerId="ADAL" clId="{624C8B00-6B39-4C25-81DA-FE01AC7BCB42}" dt="2023-01-18T13:16:15.613" v="133" actId="20577"/>
          <ac:spMkLst>
            <pc:docMk/>
            <pc:sldMk cId="949150150" sldId="749"/>
            <ac:spMk id="3" creationId="{A1276F80-CAEC-4507-B638-600F71708AB3}"/>
          </ac:spMkLst>
        </pc:spChg>
      </pc:sldChg>
      <pc:sldChg chg="del">
        <pc:chgData name="Hester Volten" userId="15db2463-ff85-4c96-958f-93ab7657375b" providerId="ADAL" clId="{624C8B00-6B39-4C25-81DA-FE01AC7BCB42}" dt="2023-01-18T13:13:15.919" v="117" actId="47"/>
        <pc:sldMkLst>
          <pc:docMk/>
          <pc:sldMk cId="3458255151" sldId="753"/>
        </pc:sldMkLst>
      </pc:sldChg>
      <pc:sldChg chg="modSp mod">
        <pc:chgData name="Hester Volten" userId="15db2463-ff85-4c96-958f-93ab7657375b" providerId="ADAL" clId="{624C8B00-6B39-4C25-81DA-FE01AC7BCB42}" dt="2023-01-18T12:56:08.099" v="28" actId="1076"/>
        <pc:sldMkLst>
          <pc:docMk/>
          <pc:sldMk cId="845159729" sldId="765"/>
        </pc:sldMkLst>
        <pc:spChg chg="mod">
          <ac:chgData name="Hester Volten" userId="15db2463-ff85-4c96-958f-93ab7657375b" providerId="ADAL" clId="{624C8B00-6B39-4C25-81DA-FE01AC7BCB42}" dt="2023-01-18T12:56:08.099" v="28" actId="1076"/>
          <ac:spMkLst>
            <pc:docMk/>
            <pc:sldMk cId="845159729" sldId="765"/>
            <ac:spMk id="6" creationId="{6EA73708-B2C1-D67C-E42E-DBD56262AEB2}"/>
          </ac:spMkLst>
        </pc:spChg>
      </pc:sldChg>
      <pc:sldChg chg="addSp modSp mod">
        <pc:chgData name="Hester Volten" userId="15db2463-ff85-4c96-958f-93ab7657375b" providerId="ADAL" clId="{624C8B00-6B39-4C25-81DA-FE01AC7BCB42}" dt="2023-01-18T12:53:41.220" v="26" actId="14100"/>
        <pc:sldMkLst>
          <pc:docMk/>
          <pc:sldMk cId="3511098193" sldId="772"/>
        </pc:sldMkLst>
        <pc:spChg chg="add mod">
          <ac:chgData name="Hester Volten" userId="15db2463-ff85-4c96-958f-93ab7657375b" providerId="ADAL" clId="{624C8B00-6B39-4C25-81DA-FE01AC7BCB42}" dt="2023-01-18T12:51:54.739" v="16" actId="1076"/>
          <ac:spMkLst>
            <pc:docMk/>
            <pc:sldMk cId="3511098193" sldId="772"/>
            <ac:spMk id="3" creationId="{414A39D0-E7C3-0853-B582-14E3896A80A9}"/>
          </ac:spMkLst>
        </pc:spChg>
        <pc:spChg chg="add mod">
          <ac:chgData name="Hester Volten" userId="15db2463-ff85-4c96-958f-93ab7657375b" providerId="ADAL" clId="{624C8B00-6B39-4C25-81DA-FE01AC7BCB42}" dt="2023-01-18T12:53:41.220" v="26" actId="14100"/>
          <ac:spMkLst>
            <pc:docMk/>
            <pc:sldMk cId="3511098193" sldId="772"/>
            <ac:spMk id="5" creationId="{B056AF71-5614-9797-3F67-977E87C538F1}"/>
          </ac:spMkLst>
        </pc:spChg>
      </pc:sldChg>
      <pc:sldChg chg="addSp delSp modSp mod delAnim">
        <pc:chgData name="Hester Volten" userId="15db2463-ff85-4c96-958f-93ab7657375b" providerId="ADAL" clId="{624C8B00-6B39-4C25-81DA-FE01AC7BCB42}" dt="2023-01-18T13:01:22.925" v="35" actId="478"/>
        <pc:sldMkLst>
          <pc:docMk/>
          <pc:sldMk cId="443473392" sldId="774"/>
        </pc:sldMkLst>
        <pc:spChg chg="del">
          <ac:chgData name="Hester Volten" userId="15db2463-ff85-4c96-958f-93ab7657375b" providerId="ADAL" clId="{624C8B00-6B39-4C25-81DA-FE01AC7BCB42}" dt="2023-01-18T13:01:22.925" v="35" actId="478"/>
          <ac:spMkLst>
            <pc:docMk/>
            <pc:sldMk cId="443473392" sldId="774"/>
            <ac:spMk id="2" creationId="{07688706-75BC-459B-A382-02C896419E90}"/>
          </ac:spMkLst>
        </pc:spChg>
        <pc:spChg chg="del">
          <ac:chgData name="Hester Volten" userId="15db2463-ff85-4c96-958f-93ab7657375b" providerId="ADAL" clId="{624C8B00-6B39-4C25-81DA-FE01AC7BCB42}" dt="2023-01-18T13:01:20.685" v="34" actId="478"/>
          <ac:spMkLst>
            <pc:docMk/>
            <pc:sldMk cId="443473392" sldId="774"/>
            <ac:spMk id="3" creationId="{C0469E2F-2E4F-44B2-8B06-B4D68D2C264D}"/>
          </ac:spMkLst>
        </pc:spChg>
        <pc:picChg chg="del">
          <ac:chgData name="Hester Volten" userId="15db2463-ff85-4c96-958f-93ab7657375b" providerId="ADAL" clId="{624C8B00-6B39-4C25-81DA-FE01AC7BCB42}" dt="2023-01-18T13:01:09.556" v="32" actId="478"/>
          <ac:picMkLst>
            <pc:docMk/>
            <pc:sldMk cId="443473392" sldId="774"/>
            <ac:picMk id="8" creationId="{0FCE74AB-EA0F-49FF-939A-4357681ED125}"/>
          </ac:picMkLst>
        </pc:picChg>
        <pc:picChg chg="del">
          <ac:chgData name="Hester Volten" userId="15db2463-ff85-4c96-958f-93ab7657375b" providerId="ADAL" clId="{624C8B00-6B39-4C25-81DA-FE01AC7BCB42}" dt="2023-01-18T13:01:13.710" v="33" actId="478"/>
          <ac:picMkLst>
            <pc:docMk/>
            <pc:sldMk cId="443473392" sldId="774"/>
            <ac:picMk id="9" creationId="{148AED35-7F13-98C7-DC85-95E4222A66CE}"/>
          </ac:picMkLst>
        </pc:picChg>
        <pc:picChg chg="add ord">
          <ac:chgData name="Hester Volten" userId="15db2463-ff85-4c96-958f-93ab7657375b" providerId="ADAL" clId="{624C8B00-6B39-4C25-81DA-FE01AC7BCB42}" dt="2023-01-18T13:01:05.115" v="31" actId="167"/>
          <ac:picMkLst>
            <pc:docMk/>
            <pc:sldMk cId="443473392" sldId="774"/>
            <ac:picMk id="10" creationId="{07D45E46-6B52-6073-AC1F-976C07631D01}"/>
          </ac:picMkLst>
        </pc:picChg>
      </pc:sldChg>
      <pc:sldChg chg="addSp new mod">
        <pc:chgData name="Hester Volten" userId="15db2463-ff85-4c96-958f-93ab7657375b" providerId="ADAL" clId="{624C8B00-6B39-4C25-81DA-FE01AC7BCB42}" dt="2023-01-18T13:03:53.905" v="37" actId="22"/>
        <pc:sldMkLst>
          <pc:docMk/>
          <pc:sldMk cId="670201452" sldId="1026"/>
        </pc:sldMkLst>
        <pc:picChg chg="add">
          <ac:chgData name="Hester Volten" userId="15db2463-ff85-4c96-958f-93ab7657375b" providerId="ADAL" clId="{624C8B00-6B39-4C25-81DA-FE01AC7BCB42}" dt="2023-01-18T13:03:53.905" v="37" actId="22"/>
          <ac:picMkLst>
            <pc:docMk/>
            <pc:sldMk cId="670201452" sldId="1026"/>
            <ac:picMk id="8" creationId="{10950DC2-CDE7-2F05-37B3-17A0EEC84306}"/>
          </ac:picMkLst>
        </pc:picChg>
      </pc:sldChg>
      <pc:sldChg chg="add del">
        <pc:chgData name="Hester Volten" userId="15db2463-ff85-4c96-958f-93ab7657375b" providerId="ADAL" clId="{624C8B00-6B39-4C25-81DA-FE01AC7BCB42}" dt="2023-01-18T12:51:26.659" v="6"/>
        <pc:sldMkLst>
          <pc:docMk/>
          <pc:sldMk cId="2402490989" sldId="10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34C824F-9850-44C5-BC3C-006CE8096E5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42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3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DA7BF33A-D4FA-41D7-A5E1-89AE031EA9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98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BF33A-D4FA-41D7-A5E1-89AE031EA90E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39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E1326-6903-4E5F-BC6D-614161CE90E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76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79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3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765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03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23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E44D6-C495-4FCC-A1D4-C02102DD159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09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hand, blue, plastic&#10;&#10;Description automatically generated">
            <a:extLst>
              <a:ext uri="{FF2B5EF4-FFF2-40B4-BE49-F238E27FC236}">
                <a16:creationId xmlns:a16="http://schemas.microsoft.com/office/drawing/2014/main" id="{6EB545B6-A455-4E5F-A06B-71B2D0127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4961"/>
          <a:stretch/>
        </p:blipFill>
        <p:spPr>
          <a:xfrm rot="5400000">
            <a:off x="-288572" y="272447"/>
            <a:ext cx="5170340" cy="4593200"/>
          </a:xfrm>
          <a:prstGeom prst="rect">
            <a:avLst/>
          </a:prstGeom>
        </p:spPr>
      </p:pic>
      <p:sp>
        <p:nvSpPr>
          <p:cNvPr id="5" name="sThemeBarRight"/>
          <p:cNvSpPr>
            <a:spLocks noChangeArrowheads="1"/>
          </p:cNvSpPr>
          <p:nvPr/>
        </p:nvSpPr>
        <p:spPr bwMode="auto">
          <a:xfrm>
            <a:off x="4573588" y="0"/>
            <a:ext cx="4570412" cy="51446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6" name="sLogo" descr="tmp229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-9525"/>
            <a:ext cx="9144000" cy="150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sTitle"/>
          <p:cNvSpPr>
            <a:spLocks noGrp="1" noChangeArrowheads="1"/>
          </p:cNvSpPr>
          <p:nvPr>
            <p:ph type="ctrTitle"/>
          </p:nvPr>
        </p:nvSpPr>
        <p:spPr>
          <a:xfrm>
            <a:off x="5002213" y="1572816"/>
            <a:ext cx="3656012" cy="917972"/>
          </a:xfr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l-NL" noProof="0"/>
              <a:t>Klik om het opmaakprofiel te bewerken</a:t>
            </a:r>
          </a:p>
        </p:txBody>
      </p:sp>
      <p:sp>
        <p:nvSpPr>
          <p:cNvPr id="3075" name="sSubtitle"/>
          <p:cNvSpPr>
            <a:spLocks noGrp="1" noChangeArrowheads="1"/>
          </p:cNvSpPr>
          <p:nvPr>
            <p:ph type="subTitle" idx="1"/>
          </p:nvPr>
        </p:nvSpPr>
        <p:spPr>
          <a:xfrm>
            <a:off x="5002213" y="2676525"/>
            <a:ext cx="3656012" cy="2055019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l-NL" noProof="0" dirty="0"/>
              <a:t>Klik om het opmaakprofiel van de modelondertitel te bewerken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x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5AFC2-700C-4C39-BF98-A2147925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C0D5-FEA5-49A7-A1F4-47A861C2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CB64B6D-912F-411E-B8EC-6E5A8C9A327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0061" y="1194197"/>
            <a:ext cx="3999301" cy="353734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nl-NL" noProof="0" dirty="0"/>
              <a:t>Tekst</a:t>
            </a:r>
          </a:p>
          <a:p>
            <a:pPr lvl="2"/>
            <a:r>
              <a:rPr lang="nl-NL" noProof="0" dirty="0"/>
              <a:t>Tekst</a:t>
            </a:r>
          </a:p>
          <a:p>
            <a:pPr lvl="3"/>
            <a:r>
              <a:rPr lang="nl-NL" noProof="0" dirty="0"/>
              <a:t>Tekst</a:t>
            </a:r>
          </a:p>
          <a:p>
            <a:pPr lvl="4"/>
            <a:r>
              <a:rPr lang="nl-NL" noProof="0" dirty="0"/>
              <a:t>Tekst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36E6E51-98D3-496F-812B-0E8FB217FC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50591" y="1194197"/>
            <a:ext cx="3999301" cy="353734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nl-NL" noProof="0" dirty="0"/>
              <a:t>Tekst</a:t>
            </a:r>
          </a:p>
          <a:p>
            <a:pPr lvl="2"/>
            <a:r>
              <a:rPr lang="nl-NL" noProof="0" dirty="0"/>
              <a:t>Tekst</a:t>
            </a:r>
          </a:p>
          <a:p>
            <a:pPr lvl="3"/>
            <a:r>
              <a:rPr lang="nl-NL" noProof="0" dirty="0"/>
              <a:t>Tekst</a:t>
            </a:r>
          </a:p>
          <a:p>
            <a:pPr lvl="4"/>
            <a:r>
              <a:rPr lang="nl-NL" noProof="0" dirty="0"/>
              <a:t>Tekst</a:t>
            </a:r>
          </a:p>
        </p:txBody>
      </p:sp>
      <p:sp>
        <p:nvSpPr>
          <p:cNvPr id="10" name="Title Placeholder 4">
            <a:extLst>
              <a:ext uri="{FF2B5EF4-FFF2-40B4-BE49-F238E27FC236}">
                <a16:creationId xmlns:a16="http://schemas.microsoft.com/office/drawing/2014/main" id="{8F280C3E-E496-440B-91A5-8A19326E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1" y="200024"/>
            <a:ext cx="8149831" cy="6977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nl-NL" noProof="0" dirty="0"/>
              <a:t>Klik om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2250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64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ThemeBarBottom"/>
          <p:cNvSpPr>
            <a:spLocks noChangeArrowheads="1"/>
          </p:cNvSpPr>
          <p:nvPr userDrawn="1"/>
        </p:nvSpPr>
        <p:spPr bwMode="auto">
          <a:xfrm>
            <a:off x="0" y="4738687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31" name="sThemeBarTop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28" name="sTitle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963216"/>
            <a:ext cx="8172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9" name="sConten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383506"/>
            <a:ext cx="8172450" cy="321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35" name="sLogo" descr="RO__vervolgpagina~LPP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0716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8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804863" indent="-263525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>
          <a:solidFill>
            <a:schemeClr val="tx1"/>
          </a:solidFill>
          <a:latin typeface="+mn-lt"/>
          <a:cs typeface="+mn-cs"/>
        </a:defRPr>
      </a:lvl3pPr>
      <a:lvl4pPr marL="1071563" indent="-265113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●"/>
        <a:defRPr>
          <a:solidFill>
            <a:schemeClr val="tx1"/>
          </a:solidFill>
          <a:latin typeface="+mn-lt"/>
          <a:cs typeface="+mn-cs"/>
        </a:defRPr>
      </a:lvl4pPr>
      <a:lvl5pPr marL="1347788" indent="-2746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804988" indent="-274638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262188" indent="-274638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719388" indent="-274638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176588" indent="-274638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leefomgeving.n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leefomgeving.n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youtube.com/watch?v=2drqFGXel0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p4QVDt1ZArY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enmeten.n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ideo" Target="https://www.youtube.com/embed/-l_Gc-pK1oM" TargetMode="External"/><Relationship Id="rId6" Type="http://schemas.openxmlformats.org/officeDocument/2006/relationships/image" Target="../media/image43.png"/><Relationship Id="rId5" Type="http://schemas.openxmlformats.org/officeDocument/2006/relationships/hyperlink" Target="https://www.youtube.com/watch?v=-l_Gc-pK1oM&amp;t=8s" TargetMode="Externa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llandse-luchten.org/kaart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menmeten.rivm.nl/dataportaa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4048" y="2031690"/>
            <a:ext cx="3656012" cy="2862188"/>
          </a:xfrm>
        </p:spPr>
        <p:txBody>
          <a:bodyPr anchor="t" anchorCtr="0"/>
          <a:lstStyle/>
          <a:p>
            <a:pPr eaLnBrk="1" hangingPunct="1"/>
            <a:r>
              <a:rPr lang="nl-NL" sz="2800" dirty="0"/>
              <a:t>Luchtkwaliteit meten </a:t>
            </a:r>
            <a:br>
              <a:rPr lang="nl-NL" sz="2800" dirty="0"/>
            </a:br>
            <a:r>
              <a:rPr lang="nl-NL" sz="2800" dirty="0"/>
              <a:t>met sensoren en buisjes</a:t>
            </a:r>
            <a:br>
              <a:rPr lang="nl-NL" sz="2800" dirty="0"/>
            </a:br>
            <a:br>
              <a:rPr lang="nl-NL" sz="2800" dirty="0"/>
            </a:br>
            <a:r>
              <a:rPr lang="nl-NL" sz="2000" dirty="0"/>
              <a:t>Hester Volten</a:t>
            </a:r>
            <a:br>
              <a:rPr lang="nl-NL" sz="2800" dirty="0"/>
            </a:br>
            <a:br>
              <a:rPr lang="nl-NL" sz="2800" dirty="0"/>
            </a:br>
            <a:endParaRPr lang="nl-NL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D60F89-462E-4261-B656-C26A297A16EF}"/>
              </a:ext>
            </a:extLst>
          </p:cNvPr>
          <p:cNvSpPr txBox="1"/>
          <p:nvPr/>
        </p:nvSpPr>
        <p:spPr>
          <a:xfrm>
            <a:off x="249512" y="4551615"/>
            <a:ext cx="3779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PM</a:t>
            </a:r>
            <a:r>
              <a:rPr lang="en-US" sz="3000" b="1" baseline="-25000" dirty="0">
                <a:solidFill>
                  <a:srgbClr val="FF0000"/>
                </a:solidFill>
              </a:rPr>
              <a:t>2,5</a:t>
            </a:r>
            <a:r>
              <a:rPr lang="en-US" sz="3000" b="1" dirty="0">
                <a:solidFill>
                  <a:srgbClr val="FF0000"/>
                </a:solidFill>
              </a:rPr>
              <a:t> in 2020</a:t>
            </a:r>
            <a:endParaRPr lang="nl-NL" sz="3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DAA21-5F01-45D7-9781-38746FBDBF20}"/>
              </a:ext>
            </a:extLst>
          </p:cNvPr>
          <p:cNvSpPr txBox="1"/>
          <p:nvPr/>
        </p:nvSpPr>
        <p:spPr>
          <a:xfrm>
            <a:off x="0" y="181798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www.atlasleefomgeving.nl</a:t>
            </a:r>
            <a:r>
              <a:rPr lang="en-US" dirty="0"/>
              <a:t>  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22828-DC30-6F0E-9C64-02CF197BC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56" y="771550"/>
            <a:ext cx="7236296" cy="3882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0F22C1-411F-AF5C-F447-854F4DD173BC}"/>
              </a:ext>
            </a:extLst>
          </p:cNvPr>
          <p:cNvSpPr txBox="1"/>
          <p:nvPr/>
        </p:nvSpPr>
        <p:spPr>
          <a:xfrm>
            <a:off x="249512" y="2067694"/>
            <a:ext cx="24314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WHO advieswaarde</a:t>
            </a:r>
          </a:p>
          <a:p>
            <a:r>
              <a:rPr lang="nl-NL" dirty="0"/>
              <a:t>5 </a:t>
            </a:r>
            <a:r>
              <a:rPr lang="nl-NL" dirty="0" err="1"/>
              <a:t>ug</a:t>
            </a:r>
            <a:r>
              <a:rPr lang="nl-NL" dirty="0"/>
              <a:t>/m3</a:t>
            </a:r>
          </a:p>
          <a:p>
            <a:endParaRPr lang="nl-NL" dirty="0"/>
          </a:p>
          <a:p>
            <a:r>
              <a:rPr lang="nl-NL" dirty="0"/>
              <a:t>EU grenswaarde</a:t>
            </a:r>
          </a:p>
          <a:p>
            <a:r>
              <a:rPr lang="nl-NL" dirty="0"/>
              <a:t>25 </a:t>
            </a:r>
            <a:r>
              <a:rPr lang="nl-NL" dirty="0" err="1"/>
              <a:t>ug</a:t>
            </a:r>
            <a:r>
              <a:rPr lang="nl-NL" dirty="0"/>
              <a:t>/m3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5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D60F89-462E-4261-B656-C26A297A16EF}"/>
              </a:ext>
            </a:extLst>
          </p:cNvPr>
          <p:cNvSpPr txBox="1"/>
          <p:nvPr/>
        </p:nvSpPr>
        <p:spPr>
          <a:xfrm>
            <a:off x="170498" y="4556614"/>
            <a:ext cx="1693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NO</a:t>
            </a:r>
            <a:r>
              <a:rPr lang="en-US" sz="3000" b="1" baseline="-25000" dirty="0">
                <a:solidFill>
                  <a:srgbClr val="FF0000"/>
                </a:solidFill>
              </a:rPr>
              <a:t>2</a:t>
            </a:r>
            <a:endParaRPr lang="nl-NL" sz="3000" b="1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DAA21-5F01-45D7-9781-38746FBDBF20}"/>
              </a:ext>
            </a:extLst>
          </p:cNvPr>
          <p:cNvSpPr txBox="1"/>
          <p:nvPr/>
        </p:nvSpPr>
        <p:spPr>
          <a:xfrm>
            <a:off x="0" y="181798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www.atlasleefomgeving.nl</a:t>
            </a:r>
            <a:r>
              <a:rPr lang="en-US" dirty="0"/>
              <a:t>  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F81D0-7068-C73B-38B0-45977DA59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803715"/>
            <a:ext cx="7236296" cy="3951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73708-B2C1-D67C-E42E-DBD56262AEB2}"/>
              </a:ext>
            </a:extLst>
          </p:cNvPr>
          <p:cNvSpPr txBox="1"/>
          <p:nvPr/>
        </p:nvSpPr>
        <p:spPr>
          <a:xfrm>
            <a:off x="313386" y="1941501"/>
            <a:ext cx="24314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WHO advieswaarde</a:t>
            </a:r>
          </a:p>
          <a:p>
            <a:r>
              <a:rPr lang="nl-NL" dirty="0"/>
              <a:t>10 </a:t>
            </a:r>
            <a:r>
              <a:rPr lang="nl-NL" dirty="0" err="1"/>
              <a:t>ug</a:t>
            </a:r>
            <a:r>
              <a:rPr lang="nl-NL" dirty="0"/>
              <a:t>/m3</a:t>
            </a:r>
          </a:p>
          <a:p>
            <a:endParaRPr lang="nl-NL" dirty="0"/>
          </a:p>
          <a:p>
            <a:r>
              <a:rPr lang="nl-NL" dirty="0"/>
              <a:t>EU grenswaarde</a:t>
            </a:r>
          </a:p>
          <a:p>
            <a:r>
              <a:rPr lang="nl-NL" dirty="0"/>
              <a:t>40 </a:t>
            </a:r>
            <a:r>
              <a:rPr lang="nl-NL" dirty="0" err="1"/>
              <a:t>ug</a:t>
            </a:r>
            <a:r>
              <a:rPr lang="nl-NL" dirty="0"/>
              <a:t>/m3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5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het RIVM?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478410-C110-446E-A596-22189EED1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03"/>
          <a:stretch/>
        </p:blipFill>
        <p:spPr>
          <a:xfrm>
            <a:off x="5167018" y="3206046"/>
            <a:ext cx="3240000" cy="17810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FCAF992-3CA8-4A95-921B-58A1CFEA0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03"/>
          <a:stretch/>
        </p:blipFill>
        <p:spPr>
          <a:xfrm>
            <a:off x="5167018" y="99227"/>
            <a:ext cx="3240000" cy="28932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8B0458-1941-4D69-A024-02363114048C}"/>
              </a:ext>
            </a:extLst>
          </p:cNvPr>
          <p:cNvSpPr txBox="1">
            <a:spLocks/>
          </p:cNvSpPr>
          <p:nvPr/>
        </p:nvSpPr>
        <p:spPr bwMode="auto">
          <a:xfrm>
            <a:off x="508392" y="1491630"/>
            <a:ext cx="2610503" cy="378467"/>
          </a:xfrm>
          <a:prstGeom prst="rect">
            <a:avLst/>
          </a:prstGeom>
          <a:noFill/>
        </p:spPr>
        <p:txBody>
          <a:bodyPr vert="horz" lIns="135000" tIns="135000" rIns="135000" bIns="54000" numCol="1" rtlCol="0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marL="26511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4863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07156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347788" indent="-274638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8049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621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7193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765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900"/>
              </a:spcBef>
              <a:buClr>
                <a:schemeClr val="tx2"/>
              </a:buClr>
              <a:buSzPct val="80000"/>
              <a:buNone/>
            </a:pPr>
            <a:r>
              <a:rPr lang="nl-NL" b="1" kern="1200" cap="all" baseline="0" dirty="0">
                <a:latin typeface="+mn-lt"/>
                <a:ea typeface="+mn-ea"/>
                <a:cs typeface="+mn-cs"/>
                <a:hlinkClick r:id="rId5"/>
              </a:rPr>
              <a:t>meten</a:t>
            </a:r>
            <a:endParaRPr lang="nl-NL" b="1" kern="1200" cap="all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2E2D8-587A-43A4-A158-0BC92D20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4" t="5187" r="4003" b="7310"/>
          <a:stretch/>
        </p:blipFill>
        <p:spPr bwMode="auto">
          <a:xfrm>
            <a:off x="515464" y="2349475"/>
            <a:ext cx="3883846" cy="22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12C740-FFD0-4767-88B3-8B493FBF8F16}"/>
              </a:ext>
            </a:extLst>
          </p:cNvPr>
          <p:cNvSpPr txBox="1">
            <a:spLocks/>
          </p:cNvSpPr>
          <p:nvPr/>
        </p:nvSpPr>
        <p:spPr bwMode="auto">
          <a:xfrm>
            <a:off x="508392" y="1680630"/>
            <a:ext cx="2610503" cy="492767"/>
          </a:xfrm>
          <a:prstGeom prst="rect">
            <a:avLst/>
          </a:prstGeom>
          <a:noFill/>
        </p:spPr>
        <p:txBody>
          <a:bodyPr vert="horz" lIns="135000" tIns="135000" rIns="135000" bIns="54000" numCol="1" rtlCol="0" anchor="b" anchorCtr="0" compatLnSpc="1">
            <a:prstTxWarp prst="textNoShape">
              <a:avLst/>
            </a:prstTxWarp>
            <a:normAutofit fontScale="77500" lnSpcReduction="20000"/>
          </a:bodyPr>
          <a:lstStyle>
            <a:lvl1pPr marL="26511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4863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07156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347788" indent="-274638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8049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621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7193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76588" indent="-2746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900"/>
              </a:spcBef>
              <a:buClr>
                <a:schemeClr val="tx2"/>
              </a:buClr>
              <a:buSzPct val="80000"/>
              <a:buNone/>
            </a:pPr>
            <a:r>
              <a:rPr lang="nl-NL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  <a:hlinkClick r:id="rId7"/>
              </a:rPr>
              <a:t>verwachting maken</a:t>
            </a:r>
            <a:endParaRPr lang="nl-NL" b="1" kern="1200" cap="all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Luchtmeetnet.nl – officiële metingen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1D2B5-613D-41A4-B0A3-348EB003D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52491"/>
            <a:ext cx="2584365" cy="3194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25235-A2BA-4911-A954-333D858B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49" y="1830421"/>
            <a:ext cx="2759096" cy="2427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BF2E0-1D72-4F23-9DE7-38B16FF3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02" y="1838970"/>
            <a:ext cx="2700801" cy="2419185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675EDC-A7D6-4D46-94AC-A0221B7C1A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xfrm>
            <a:off x="4573588" y="4941094"/>
            <a:ext cx="4087812" cy="10834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338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Metingen worden gebruikt voor verwachtingen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371950"/>
            <a:ext cx="71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…net als het weer, emissiecijfers, chemische processen, </a:t>
            </a:r>
            <a:r>
              <a:rPr lang="nl-NL" dirty="0" err="1"/>
              <a:t>etc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E9788-4180-48F8-95A4-D76BCE917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3695"/>
            <a:ext cx="2728077" cy="2641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64DDB-AB18-4067-9A5B-63146067D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68" y="1493696"/>
            <a:ext cx="2675776" cy="2641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7FF5F-9490-4BC5-A67B-F61EB9B0D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40" y="1493695"/>
            <a:ext cx="2739840" cy="26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794206" y="788301"/>
            <a:ext cx="9036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solidFill>
                  <a:srgbClr val="CC0066"/>
                </a:solidFill>
              </a:rPr>
              <a:t>Het RIVM ondersteunt Citizen Science</a:t>
            </a:r>
            <a:r>
              <a:rPr lang="en-US" sz="2800" dirty="0">
                <a:solidFill>
                  <a:srgbClr val="CC0066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707654"/>
            <a:ext cx="2441694" cy="294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olidFill>
                <a:srgbClr val="CC0066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Informatie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Nieuws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Ontmoetingsplek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Kwaliteit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Dataportaal </a:t>
            </a:r>
          </a:p>
          <a:p>
            <a:pPr>
              <a:lnSpc>
                <a:spcPct val="150000"/>
              </a:lnSpc>
            </a:pP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2411759" y="1311521"/>
            <a:ext cx="262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hlinkClick r:id="rId3"/>
              </a:rPr>
              <a:t>www.samenmeten.nl</a:t>
            </a:r>
            <a:endParaRPr lang="en-US" dirty="0">
              <a:solidFill>
                <a:srgbClr val="CC0066"/>
              </a:solidFill>
            </a:endParaRP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8453D5-658A-4908-B658-C11C3D55E9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xfrm>
            <a:off x="4573588" y="4941094"/>
            <a:ext cx="4087812" cy="10834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DF9654-2AED-452B-ADF5-A46095F5E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730" y="1707654"/>
            <a:ext cx="6444208" cy="29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29" y="970462"/>
            <a:ext cx="8172450" cy="333375"/>
          </a:xfrm>
        </p:spPr>
        <p:txBody>
          <a:bodyPr/>
          <a:lstStyle/>
          <a:p>
            <a:r>
              <a:rPr lang="nl-NL" dirty="0"/>
              <a:t>Meten met sensoren en buisjes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802" y="1826775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Fijnstof met een</a:t>
            </a:r>
          </a:p>
          <a:p>
            <a:r>
              <a:rPr lang="nl-NL" dirty="0" err="1"/>
              <a:t>Sensirion</a:t>
            </a:r>
            <a:r>
              <a:rPr lang="nl-NL" dirty="0"/>
              <a:t> SPS30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F8124-DDF1-465E-B695-FCD39102D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08" y="2725362"/>
            <a:ext cx="2572785" cy="1929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A6C86-B5CD-48C0-A5E4-82BA7F3F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5441" r="25747" b="2566"/>
          <a:stretch/>
        </p:blipFill>
        <p:spPr>
          <a:xfrm>
            <a:off x="2058390" y="1454741"/>
            <a:ext cx="1039092" cy="114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58B17-2438-4B69-A10B-0CBE6FC18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35826"/>
          <a:stretch/>
        </p:blipFill>
        <p:spPr>
          <a:xfrm rot="5400000">
            <a:off x="6793304" y="2810356"/>
            <a:ext cx="1527825" cy="1937986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334EB07-0D28-486E-8848-85D6CCD77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r="1450" b="2"/>
          <a:stretch/>
        </p:blipFill>
        <p:spPr bwMode="auto">
          <a:xfrm>
            <a:off x="5996364" y="909573"/>
            <a:ext cx="2489942" cy="18795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A picture containing person, hand, blue, plastic&#10;&#10;Description automatically generated">
            <a:extLst>
              <a:ext uri="{FF2B5EF4-FFF2-40B4-BE49-F238E27FC236}">
                <a16:creationId xmlns:a16="http://schemas.microsoft.com/office/drawing/2014/main" id="{A52D7B23-D751-4D27-8513-AB2816BBE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33" y="1636025"/>
            <a:ext cx="1929590" cy="1447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70693-93A0-66B0-7B3F-74B5F12B8D5F}"/>
              </a:ext>
            </a:extLst>
          </p:cNvPr>
          <p:cNvSpPr txBox="1"/>
          <p:nvPr/>
        </p:nvSpPr>
        <p:spPr>
          <a:xfrm>
            <a:off x="4773541" y="2789132"/>
            <a:ext cx="1897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NO2 met </a:t>
            </a:r>
          </a:p>
          <a:p>
            <a:r>
              <a:rPr lang="nl-NL" dirty="0" err="1"/>
              <a:t>Palmes</a:t>
            </a:r>
            <a:r>
              <a:rPr lang="nl-NL" dirty="0"/>
              <a:t> buisjes</a:t>
            </a:r>
          </a:p>
        </p:txBody>
      </p:sp>
    </p:spTree>
    <p:extLst>
      <p:ext uri="{BB962C8B-B14F-4D97-AF65-F5344CB8AC3E}">
        <p14:creationId xmlns:p14="http://schemas.microsoft.com/office/powerpoint/2010/main" val="69237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8FC7F9-51BF-4258-8ED2-934E7461D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1259632" y="0"/>
            <a:ext cx="6473838" cy="5143500"/>
          </a:xfrm>
        </p:spPr>
      </p:pic>
    </p:spTree>
    <p:extLst>
      <p:ext uri="{BB962C8B-B14F-4D97-AF65-F5344CB8AC3E}">
        <p14:creationId xmlns:p14="http://schemas.microsoft.com/office/powerpoint/2010/main" val="196625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Fijnstof meten met licht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50B1D2C8-7219-4864-ABB3-AAE2F002EB85}"/>
              </a:ext>
            </a:extLst>
          </p:cNvPr>
          <p:cNvPicPr>
            <a:picLocks noRot="1" noChangeAspect="1"/>
          </p:cNvPicPr>
          <p:nvPr>
            <a:videoFile r:link="rId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9792" y="1312481"/>
            <a:ext cx="5887032" cy="3311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DF2B2-89E4-4006-93CC-3A57B5EB78FC}"/>
              </a:ext>
            </a:extLst>
          </p:cNvPr>
          <p:cNvSpPr txBox="1"/>
          <p:nvPr/>
        </p:nvSpPr>
        <p:spPr>
          <a:xfrm>
            <a:off x="306694" y="4751722"/>
            <a:ext cx="7254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 dirty="0">
                <a:hlinkClick r:id="rId5"/>
              </a:rPr>
              <a:t>https://www.youtube.com/watch?v=-l_Gc-pK1oM&amp;t=8s</a:t>
            </a:r>
            <a:endParaRPr lang="en-NL" sz="14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4CC74EF-7C7E-46C8-94CD-94512517A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1710"/>
            <a:ext cx="2433490" cy="12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8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D45E46-6B52-6073-AC1F-976C0763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93"/>
            <a:ext cx="9144000" cy="45481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08717-7945-4876-9268-BB31791F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9FADB-5ECD-49E8-8182-04E1A83C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E034D7-0601-4B11-AB0A-B00A0D38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869DD-0996-B60B-ED7D-05C3D646A3CC}"/>
              </a:ext>
            </a:extLst>
          </p:cNvPr>
          <p:cNvSpPr txBox="1"/>
          <p:nvPr/>
        </p:nvSpPr>
        <p:spPr>
          <a:xfrm>
            <a:off x="2051720" y="4483844"/>
            <a:ext cx="6532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Hollandse Luchten | Kaart (hollandse-luchten.org)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347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Rijksinstituut voor Volksgezondheid en het Milieu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592882"/>
            <a:ext cx="8172450" cy="321111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Sinds</a:t>
            </a:r>
            <a:r>
              <a:rPr lang="en-US" dirty="0"/>
              <a:t> 1909 </a:t>
            </a:r>
          </a:p>
          <a:p>
            <a:pPr marL="0" indent="0">
              <a:buNone/>
            </a:pP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beleid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0000"/>
                </a:solidFill>
                <a:latin typeface="Verdana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583839A-0D0F-4E1A-B2C9-EE18E7FB9E9D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pic>
        <p:nvPicPr>
          <p:cNvPr id="1028" name="Picture 4" descr="http://overheidscijfers.nl/sites/default/files/riv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6" y="2355726"/>
            <a:ext cx="3656322" cy="1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0B214-C18E-47CF-A0D6-860E85571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67" y="1895552"/>
            <a:ext cx="3671886" cy="12620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F88254-0DD7-49F7-B9DE-A503D487D3C4}"/>
              </a:ext>
            </a:extLst>
          </p:cNvPr>
          <p:cNvSpPr txBox="1"/>
          <p:nvPr/>
        </p:nvSpPr>
        <p:spPr>
          <a:xfrm>
            <a:off x="5292080" y="3604251"/>
            <a:ext cx="2824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Actuele</a:t>
            </a:r>
            <a:r>
              <a:rPr lang="en-US" dirty="0"/>
              <a:t> </a:t>
            </a:r>
            <a:r>
              <a:rPr lang="en-US" dirty="0" err="1"/>
              <a:t>onderwerpen</a:t>
            </a:r>
            <a:r>
              <a:rPr lang="en-US" dirty="0"/>
              <a:t>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Corona-crisis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Stikstof</a:t>
            </a:r>
            <a:r>
              <a:rPr lang="en-US" dirty="0">
                <a:solidFill>
                  <a:schemeClr val="tx2"/>
                </a:solidFill>
              </a:rPr>
              <a:t>-crisis</a:t>
            </a:r>
            <a:endParaRPr lang="nl-N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45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A74DB-9003-77D9-87A6-E3F806B7D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52471F-34D4-ADA9-B0EE-DC31BB22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B2E87-A8A2-600D-18F7-5CBB8E0A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0492A-4C3E-6C9B-F3E9-9FE27FD0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D749-08AC-1ACE-83D8-C422DE8C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0DC2-CDE7-2F05-37B3-17A0EEC8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705"/>
            <a:ext cx="9144000" cy="46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1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276F80-CAEC-4507-B638-600F7170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</a:t>
            </a:r>
            <a:r>
              <a:rPr lang="en-US" dirty="0"/>
              <a:t> </a:t>
            </a:r>
            <a:r>
              <a:rPr lang="en-US" dirty="0" err="1"/>
              <a:t>Meten</a:t>
            </a:r>
            <a:r>
              <a:rPr lang="en-US" dirty="0"/>
              <a:t> - </a:t>
            </a:r>
            <a:r>
              <a:rPr lang="en-US" dirty="0" err="1"/>
              <a:t>Sensordata</a:t>
            </a:r>
            <a:r>
              <a:rPr lang="en-US" dirty="0"/>
              <a:t> en </a:t>
            </a:r>
            <a:r>
              <a:rPr lang="en-US" dirty="0" err="1"/>
              <a:t>officiële</a:t>
            </a:r>
            <a:r>
              <a:rPr lang="en-US" dirty="0"/>
              <a:t> data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B74E5-DDB2-492D-B6A9-6A00B153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95" y="1419622"/>
            <a:ext cx="6101705" cy="3327624"/>
          </a:xfrm>
          <a:prstGeom prst="rect">
            <a:avLst/>
          </a:prstGeom>
        </p:spPr>
      </p:pic>
      <p:pic>
        <p:nvPicPr>
          <p:cNvPr id="2" name="Afbeelding 7">
            <a:extLst>
              <a:ext uri="{FF2B5EF4-FFF2-40B4-BE49-F238E27FC236}">
                <a16:creationId xmlns:a16="http://schemas.microsoft.com/office/drawing/2014/main" id="{5715BE24-122C-E4ED-8DCC-63978769A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43" y="1995686"/>
            <a:ext cx="2730571" cy="137211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6783E-CED2-4337-EA4B-94A79DDDCFE4}"/>
              </a:ext>
            </a:extLst>
          </p:cNvPr>
          <p:cNvSpPr txBox="1"/>
          <p:nvPr/>
        </p:nvSpPr>
        <p:spPr>
          <a:xfrm>
            <a:off x="-180528" y="4587974"/>
            <a:ext cx="4572000" cy="472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60000"/>
              </a:lnSpc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samenmeten.rivm.nl/</a:t>
            </a:r>
            <a:r>
              <a:rPr lang="en-US" kern="0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dataportaal</a:t>
            </a:r>
            <a:endParaRPr lang="en-US" kern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F5F0-6233-492C-A7D7-37566D42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Dataportaal</a:t>
            </a:r>
            <a:r>
              <a:rPr lang="en-US" dirty="0"/>
              <a:t>, met </a:t>
            </a:r>
            <a:r>
              <a:rPr lang="en-US" dirty="0" err="1"/>
              <a:t>indicatie</a:t>
            </a:r>
            <a:r>
              <a:rPr lang="en-US" dirty="0"/>
              <a:t> </a:t>
            </a:r>
            <a:r>
              <a:rPr lang="en-US" dirty="0" err="1"/>
              <a:t>kwaliteit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0E0C3-7466-4FAE-9440-F2CCD2781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77384"/>
            <a:ext cx="3233047" cy="326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028BF-F1FE-4D7B-9B0D-61279805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468707"/>
            <a:ext cx="3222130" cy="3269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FA14E-FBC8-4FCD-9FCA-C9318A7A3BD1}"/>
              </a:ext>
            </a:extLst>
          </p:cNvPr>
          <p:cNvSpPr txBox="1"/>
          <p:nvPr/>
        </p:nvSpPr>
        <p:spPr>
          <a:xfrm>
            <a:off x="3563888" y="2324962"/>
            <a:ext cx="230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Plausibiliteit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2292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4A924-07A2-4953-923F-85837613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Meer details in </a:t>
            </a:r>
            <a:r>
              <a:rPr lang="en-US" dirty="0" err="1"/>
              <a:t>modellen</a:t>
            </a:r>
            <a:r>
              <a:rPr lang="en-US" dirty="0"/>
              <a:t> met </a:t>
            </a:r>
            <a:r>
              <a:rPr lang="en-US" dirty="0" err="1"/>
              <a:t>sensordata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6B216-A686-4A53-8AD1-DA56177E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6" r="29755" b="6649"/>
          <a:stretch/>
        </p:blipFill>
        <p:spPr>
          <a:xfrm>
            <a:off x="1763688" y="1318604"/>
            <a:ext cx="5494308" cy="33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NO</a:t>
            </a:r>
            <a:r>
              <a:rPr lang="nl-NL" sz="2400" baseline="-25000" dirty="0"/>
              <a:t>2</a:t>
            </a:r>
            <a:r>
              <a:rPr lang="nl-NL" sz="2400" dirty="0"/>
              <a:t> buisjes zorgen voor betere concentratiekaart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0B716-5867-4F9C-94C9-DBB8979F7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0" t="20423" b="7676"/>
          <a:stretch/>
        </p:blipFill>
        <p:spPr>
          <a:xfrm>
            <a:off x="5496339" y="1246071"/>
            <a:ext cx="3605892" cy="3463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4ED95B-F97A-48D2-98FD-DB07F5B1D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89" r="83361" b="57920"/>
          <a:stretch/>
        </p:blipFill>
        <p:spPr>
          <a:xfrm>
            <a:off x="5220072" y="1246071"/>
            <a:ext cx="1359672" cy="1640836"/>
          </a:xfrm>
          <a:prstGeom prst="rect">
            <a:avLst/>
          </a:prstGeom>
        </p:spPr>
      </p:pic>
      <p:pic>
        <p:nvPicPr>
          <p:cNvPr id="1028" name="Picture 4" descr="NO2 buisjes jaargemiddelde kaart 2020">
            <a:extLst>
              <a:ext uri="{FF2B5EF4-FFF2-40B4-BE49-F238E27FC236}">
                <a16:creationId xmlns:a16="http://schemas.microsoft.com/office/drawing/2014/main" id="{FE74B509-2BCA-4D2D-AFA9-8642D727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96926"/>
            <a:ext cx="2612196" cy="32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3632CBC-CB03-09B2-F610-E18A2E61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0" y="2327399"/>
            <a:ext cx="2362724" cy="23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52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469468"/>
            <a:ext cx="3348057" cy="1875263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85775" y="963217"/>
            <a:ext cx="8172450" cy="3333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nl-NL" kern="0" dirty="0"/>
              <a:t>Meer info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7432" y="1227405"/>
            <a:ext cx="2589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@samenmeten</a:t>
            </a:r>
          </a:p>
          <a:p>
            <a:endParaRPr lang="nl-NL" dirty="0"/>
          </a:p>
          <a:p>
            <a:r>
              <a:rPr lang="nl-NL" dirty="0"/>
              <a:t>Samen milieu meten</a:t>
            </a:r>
          </a:p>
          <a:p>
            <a:endParaRPr lang="nl-NL" dirty="0"/>
          </a:p>
        </p:txBody>
      </p:sp>
      <p:pic>
        <p:nvPicPr>
          <p:cNvPr id="1026" name="Picture 2" descr="Image result for twitter symbo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96" y="1247656"/>
            <a:ext cx="34137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24315" r="30104" b="20702"/>
          <a:stretch/>
        </p:blipFill>
        <p:spPr bwMode="auto">
          <a:xfrm>
            <a:off x="4792473" y="1825629"/>
            <a:ext cx="427599" cy="38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6178" y="3344731"/>
            <a:ext cx="4540025" cy="1802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60000"/>
              </a:lnSpc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samenmeten.nl</a:t>
            </a:r>
          </a:p>
          <a:p>
            <a:pPr lvl="1">
              <a:lnSpc>
                <a:spcPct val="160000"/>
              </a:lnSpc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samenmeten.rivm.nl/</a:t>
            </a:r>
            <a:r>
              <a:rPr lang="en-US" kern="0" dirty="0" err="1">
                <a:solidFill>
                  <a:schemeClr val="accent1">
                    <a:lumMod val="50000"/>
                  </a:schemeClr>
                </a:solidFill>
              </a:rPr>
              <a:t>dataportaal</a:t>
            </a:r>
            <a:endParaRPr lang="en-US" kern="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n-US" kern="0" dirty="0">
                <a:solidFill>
                  <a:schemeClr val="tx2"/>
                </a:solidFill>
              </a:rPr>
              <a:t>globenederland.nl/</a:t>
            </a:r>
            <a:r>
              <a:rPr lang="en-US" kern="0" dirty="0" err="1">
                <a:solidFill>
                  <a:schemeClr val="tx2"/>
                </a:solidFill>
              </a:rPr>
              <a:t>fijnstof</a:t>
            </a:r>
            <a:endParaRPr lang="en-US" kern="0" dirty="0">
              <a:solidFill>
                <a:schemeClr val="tx2"/>
              </a:solidFill>
            </a:endParaRPr>
          </a:p>
          <a:p>
            <a:pPr lvl="1">
              <a:lnSpc>
                <a:spcPct val="160000"/>
              </a:lnSpc>
            </a:pPr>
            <a:endParaRPr lang="en-US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4AD65-23A0-4048-A795-B0FB98AAD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201"/>
          <a:stretch/>
        </p:blipFill>
        <p:spPr>
          <a:xfrm>
            <a:off x="4834734" y="2355726"/>
            <a:ext cx="4216732" cy="22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2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088DF-AF8A-4319-A5DC-992C237C8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9289" r="5934" b="8993"/>
          <a:stretch/>
        </p:blipFill>
        <p:spPr bwMode="auto">
          <a:xfrm>
            <a:off x="6375600" y="1206135"/>
            <a:ext cx="2161457" cy="35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7DEF4-A6F2-489B-9200-85D111E9B871}"/>
              </a:ext>
            </a:extLst>
          </p:cNvPr>
          <p:cNvSpPr txBox="1"/>
          <p:nvPr/>
        </p:nvSpPr>
        <p:spPr>
          <a:xfrm>
            <a:off x="827584" y="4708509"/>
            <a:ext cx="729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Schatting: luchtvervuiling kost ons gemiddeld 12 maanden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41B13F-D87F-4E13-9878-B62EADA54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963216"/>
            <a:ext cx="8172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600" dirty="0" err="1">
                <a:solidFill>
                  <a:schemeClr val="tx2"/>
                </a:solidFill>
              </a:rPr>
              <a:t>Luchtkwaliteit</a:t>
            </a:r>
            <a:r>
              <a:rPr lang="en-US" sz="2600" dirty="0">
                <a:solidFill>
                  <a:schemeClr val="tx2"/>
                </a:solidFill>
              </a:rPr>
              <a:t>, we </a:t>
            </a:r>
            <a:r>
              <a:rPr lang="en-US" sz="2600" dirty="0" err="1">
                <a:solidFill>
                  <a:schemeClr val="tx2"/>
                </a:solidFill>
              </a:rPr>
              <a:t>zien</a:t>
            </a:r>
            <a:r>
              <a:rPr lang="en-US" sz="2600" dirty="0">
                <a:solidFill>
                  <a:schemeClr val="tx2"/>
                </a:solidFill>
              </a:rPr>
              <a:t> het </a:t>
            </a:r>
            <a:r>
              <a:rPr lang="en-US" sz="2600" dirty="0" err="1">
                <a:solidFill>
                  <a:schemeClr val="tx2"/>
                </a:solidFill>
              </a:rPr>
              <a:t>niet</a:t>
            </a:r>
            <a:r>
              <a:rPr lang="en-US" sz="2600" dirty="0">
                <a:solidFill>
                  <a:schemeClr val="tx2"/>
                </a:solidFill>
              </a:rPr>
              <a:t>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8E66DB-BE4E-432C-B02A-BCE2DE06ACA5}"/>
              </a:ext>
            </a:extLst>
          </p:cNvPr>
          <p:cNvGrpSpPr>
            <a:grpSpLocks noChangeAspect="1"/>
          </p:cNvGrpSpPr>
          <p:nvPr/>
        </p:nvGrpSpPr>
        <p:grpSpPr>
          <a:xfrm>
            <a:off x="1043608" y="1472256"/>
            <a:ext cx="3946314" cy="3112367"/>
            <a:chOff x="1187624" y="1475606"/>
            <a:chExt cx="3960440" cy="3218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A44C3D-6973-49EE-80F1-AA31D76EA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1475606"/>
              <a:ext cx="3906624" cy="318889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53C93-6FCE-419B-8696-A96CF027417D}"/>
                </a:ext>
              </a:extLst>
            </p:cNvPr>
            <p:cNvSpPr/>
            <p:nvPr/>
          </p:nvSpPr>
          <p:spPr>
            <a:xfrm>
              <a:off x="4716016" y="4083918"/>
              <a:ext cx="432048" cy="610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43347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7A3F406-5635-4954-B57C-B764AEBE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DEC2A12-428E-4178-A1E5-70B01A58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61487C-5CDB-43BE-B174-2207FEE45E7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4110" y="1851675"/>
            <a:ext cx="3999301" cy="2633679"/>
          </a:xfrm>
        </p:spPr>
        <p:txBody>
          <a:bodyPr/>
          <a:lstStyle/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nl-NL" sz="1350" dirty="0"/>
              <a:t>Het Buitenmilieu verantwoordelijk voor </a:t>
            </a:r>
            <a:r>
              <a:rPr lang="nl-NL" sz="1350" b="1" i="1" dirty="0">
                <a:solidFill>
                  <a:schemeClr val="accent2"/>
                </a:solidFill>
              </a:rPr>
              <a:t>3,5% van de totale ziektelast in NL</a:t>
            </a:r>
          </a:p>
          <a:p>
            <a:pPr lvl="1" indent="0">
              <a:buNone/>
              <a:defRPr/>
            </a:pPr>
            <a:endParaRPr lang="nl-NL" sz="1350" b="1" i="1" dirty="0"/>
          </a:p>
          <a:p>
            <a:pPr lvl="1" indent="0">
              <a:buNone/>
              <a:defRPr/>
            </a:pPr>
            <a:endParaRPr lang="nl-NL" sz="1350" dirty="0"/>
          </a:p>
          <a:p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57FB171-F292-4D77-8DF3-1E88F7B9A6B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37315" y="1251857"/>
            <a:ext cx="4012578" cy="3479687"/>
          </a:xfrm>
        </p:spPr>
        <p:txBody>
          <a:bodyPr/>
          <a:lstStyle/>
          <a:p>
            <a:pPr marL="0" indent="0">
              <a:buNone/>
            </a:pPr>
            <a:r>
              <a:rPr lang="nl-NL" sz="1200" dirty="0"/>
              <a:t>Bron: volksgezondheidtoekomstverkenning 2018 (VTV 2018)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D99B4A-5890-4261-849C-7B626AAD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10" y="523134"/>
            <a:ext cx="8149831" cy="697707"/>
          </a:xfrm>
        </p:spPr>
        <p:txBody>
          <a:bodyPr/>
          <a:lstStyle/>
          <a:p>
            <a:r>
              <a:rPr lang="nl-NL" dirty="0"/>
              <a:t>Ziektelast in Nederland door risicofactoren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5D0B5F6-D112-4DDF-9A5A-615F9460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05" y="1986672"/>
            <a:ext cx="3950494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8AEEE75-7A98-4F3F-A6F8-8C3F6C49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2" y="3633667"/>
            <a:ext cx="3950494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D47ED51-2105-4814-8F28-BE77BFFD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8" y="3979008"/>
            <a:ext cx="3964781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492EEEB-FF30-4472-B744-B50DEAA52D90}"/>
              </a:ext>
            </a:extLst>
          </p:cNvPr>
          <p:cNvCxnSpPr>
            <a:cxnSpLocks/>
          </p:cNvCxnSpPr>
          <p:nvPr/>
        </p:nvCxnSpPr>
        <p:spPr>
          <a:xfrm>
            <a:off x="3529012" y="4171950"/>
            <a:ext cx="104298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AEC1EDC-0326-4B24-9892-346E7FBDF0FE}"/>
              </a:ext>
            </a:extLst>
          </p:cNvPr>
          <p:cNvSpPr txBox="1"/>
          <p:nvPr/>
        </p:nvSpPr>
        <p:spPr>
          <a:xfrm>
            <a:off x="516104" y="3415009"/>
            <a:ext cx="3809416" cy="319022"/>
          </a:xfrm>
          <a:prstGeom prst="rect">
            <a:avLst/>
          </a:prstGeom>
        </p:spPr>
        <p:txBody>
          <a:bodyPr vert="horz" wrap="none" lIns="54000" tIns="40500" rIns="54000" bIns="40500" rtlCol="0">
            <a:noAutofit/>
          </a:bodyPr>
          <a:lstStyle/>
          <a:p>
            <a:pPr algn="l">
              <a:buClr>
                <a:schemeClr val="accent1"/>
              </a:buClr>
            </a:pPr>
            <a:r>
              <a:rPr lang="nl-NL" i="1" noProof="0" dirty="0">
                <a:solidFill>
                  <a:schemeClr val="tx2"/>
                </a:solidFill>
                <a:latin typeface="+mj-lt"/>
              </a:rPr>
              <a:t>Buitenmilieu is voornamelijk </a:t>
            </a:r>
          </a:p>
          <a:p>
            <a:pPr algn="l">
              <a:buClr>
                <a:schemeClr val="accent1"/>
              </a:buClr>
            </a:pPr>
            <a:r>
              <a:rPr lang="nl-NL" i="1" noProof="0" dirty="0">
                <a:solidFill>
                  <a:schemeClr val="tx2"/>
                </a:solidFill>
                <a:latin typeface="+mj-lt"/>
              </a:rPr>
              <a:t>luchtvervuiling, ook geluid</a:t>
            </a:r>
          </a:p>
        </p:txBody>
      </p:sp>
    </p:spTree>
    <p:extLst>
      <p:ext uri="{BB962C8B-B14F-4D97-AF65-F5344CB8AC3E}">
        <p14:creationId xmlns:p14="http://schemas.microsoft.com/office/powerpoint/2010/main" val="283479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bedoelen we met luchtkwaliteit?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883029"/>
            <a:ext cx="28376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r>
              <a:rPr lang="nl-NL" dirty="0"/>
              <a:t>PM</a:t>
            </a:r>
            <a:r>
              <a:rPr lang="nl-NL" baseline="-25000" dirty="0"/>
              <a:t>10</a:t>
            </a:r>
            <a:r>
              <a:rPr lang="nl-NL" dirty="0"/>
              <a:t> of PM</a:t>
            </a:r>
            <a:r>
              <a:rPr lang="nl-NL" baseline="-25000" dirty="0"/>
              <a:t>2.5</a:t>
            </a:r>
            <a:r>
              <a:rPr lang="nl-NL" dirty="0"/>
              <a:t> -  fijnstof</a:t>
            </a:r>
          </a:p>
          <a:p>
            <a:r>
              <a:rPr lang="nl-NL" dirty="0">
                <a:solidFill>
                  <a:schemeClr val="tx2"/>
                </a:solidFill>
              </a:rPr>
              <a:t>industrie en landbouw</a:t>
            </a:r>
          </a:p>
          <a:p>
            <a:endParaRPr lang="nl-NL" dirty="0"/>
          </a:p>
          <a:p>
            <a:r>
              <a:rPr lang="nl-NL" dirty="0"/>
              <a:t>NO</a:t>
            </a:r>
            <a:r>
              <a:rPr lang="nl-NL" baseline="-25000" dirty="0"/>
              <a:t>2</a:t>
            </a:r>
            <a:r>
              <a:rPr lang="nl-NL" dirty="0"/>
              <a:t> – stikstofdioxide</a:t>
            </a:r>
          </a:p>
          <a:p>
            <a:r>
              <a:rPr lang="nl-NL" dirty="0">
                <a:solidFill>
                  <a:schemeClr val="tx2"/>
                </a:solidFill>
              </a:rPr>
              <a:t>“uitlaatgassen”</a:t>
            </a:r>
          </a:p>
          <a:p>
            <a:endParaRPr lang="nl-NL" dirty="0"/>
          </a:p>
          <a:p>
            <a:r>
              <a:rPr lang="nl-NL" dirty="0"/>
              <a:t>Ozon</a:t>
            </a:r>
          </a:p>
          <a:p>
            <a:r>
              <a:rPr lang="nl-NL" dirty="0">
                <a:solidFill>
                  <a:schemeClr val="tx2"/>
                </a:solidFill>
              </a:rPr>
              <a:t>UV straling van de zon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42AEA5-EE32-4506-8F1B-A51AE59B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41232-82FC-4475-AE01-A339F4C8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378805"/>
            <a:ext cx="4139712" cy="33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2782" y="1871672"/>
            <a:ext cx="4246504" cy="2620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119" y="1771717"/>
            <a:ext cx="1910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000" dirty="0"/>
              <a:t>Een mensenhaar is </a:t>
            </a:r>
          </a:p>
          <a:p>
            <a:r>
              <a:rPr lang="nl-NL" sz="1000" dirty="0"/>
              <a:t>50 micrometer dik</a:t>
            </a:r>
            <a:endParaRPr lang="nb-NO" sz="10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8257" y="1707654"/>
            <a:ext cx="14091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000" dirty="0"/>
              <a:t>Kleine fijnstofdeeltjes zijn maximaal </a:t>
            </a:r>
          </a:p>
          <a:p>
            <a:r>
              <a:rPr lang="nl-NL" sz="1000" dirty="0"/>
              <a:t>2,5 micrometer dik</a:t>
            </a:r>
            <a:endParaRPr lang="nb-NO" sz="10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4708" y="3880088"/>
            <a:ext cx="14091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000" dirty="0"/>
              <a:t>Grote fijnstofdeeltjes zijn maximaal </a:t>
            </a:r>
          </a:p>
          <a:p>
            <a:r>
              <a:rPr lang="nl-NL" sz="1000" dirty="0"/>
              <a:t>10 micrometer dik</a:t>
            </a:r>
            <a:endParaRPr lang="nb-NO" sz="10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719752"/>
            <a:ext cx="228651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000" dirty="0"/>
              <a:t>Een zandkorrel op het strand heeft een dikte van ongeveer 90 micrometer</a:t>
            </a:r>
            <a:endParaRPr lang="nb-NO" sz="1000" dirty="0">
              <a:latin typeface="Arial Rounded MT Bold" panose="020F070403050403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5775" y="963216"/>
            <a:ext cx="8172450" cy="3333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nl-NL" kern="0" dirty="0"/>
              <a:t>Fijnstof is heel klein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652120" y="2895942"/>
            <a:ext cx="2866667" cy="16476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54765" y="4322240"/>
            <a:ext cx="2864022" cy="2917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400" dirty="0">
                <a:solidFill>
                  <a:schemeClr val="tx1"/>
                </a:solidFill>
              </a:rPr>
              <a:t>Zeezout          Roet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652121" y="987574"/>
            <a:ext cx="2866666" cy="16476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54765" y="2472772"/>
            <a:ext cx="2864022" cy="2917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400" dirty="0">
                <a:solidFill>
                  <a:schemeClr val="tx1"/>
                </a:solidFill>
              </a:rPr>
              <a:t>  Vulkaanstof     Pollen</a:t>
            </a:r>
          </a:p>
        </p:txBody>
      </p:sp>
    </p:spTree>
    <p:extLst>
      <p:ext uri="{BB962C8B-B14F-4D97-AF65-F5344CB8AC3E}">
        <p14:creationId xmlns:p14="http://schemas.microsoft.com/office/powerpoint/2010/main" val="33267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D1688-8E47-416C-9D81-E2E769BB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0268"/>
            <a:ext cx="4688438" cy="3300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59C2F-FC95-44C7-84D8-9A70A41F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683351"/>
            <a:ext cx="4058944" cy="3028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06069-F513-4AF0-BD5F-2CA0896C95B6}"/>
              </a:ext>
            </a:extLst>
          </p:cNvPr>
          <p:cNvSpPr txBox="1"/>
          <p:nvPr/>
        </p:nvSpPr>
        <p:spPr>
          <a:xfrm>
            <a:off x="6156176" y="2047991"/>
            <a:ext cx="264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2018, 379.000 </a:t>
            </a:r>
            <a:r>
              <a:rPr lang="en-US" sz="1400" dirty="0" err="1"/>
              <a:t>gevallen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vroegtijdige</a:t>
            </a:r>
            <a:r>
              <a:rPr lang="en-US" sz="1400" dirty="0"/>
              <a:t> </a:t>
            </a:r>
            <a:r>
              <a:rPr lang="en-US" sz="1400" dirty="0" err="1"/>
              <a:t>sterfte</a:t>
            </a:r>
            <a:r>
              <a:rPr lang="en-US" sz="1400" dirty="0"/>
              <a:t> in EU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CEB5DD-F008-4389-A4FE-F995FD895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963216"/>
            <a:ext cx="8172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600" dirty="0" err="1">
                <a:solidFill>
                  <a:schemeClr val="tx2"/>
                </a:solidFill>
              </a:rPr>
              <a:t>Fijnstof</a:t>
            </a:r>
            <a:r>
              <a:rPr lang="en-US" sz="2600" dirty="0">
                <a:solidFill>
                  <a:schemeClr val="tx2"/>
                </a:solidFill>
              </a:rPr>
              <a:t> </a:t>
            </a:r>
            <a:r>
              <a:rPr lang="en-US" sz="2600" dirty="0" err="1">
                <a:solidFill>
                  <a:schemeClr val="tx2"/>
                </a:solidFill>
              </a:rPr>
              <a:t>en</a:t>
            </a:r>
            <a:r>
              <a:rPr lang="en-US" sz="2600" dirty="0">
                <a:solidFill>
                  <a:schemeClr val="tx2"/>
                </a:solidFill>
              </a:rPr>
              <a:t> </a:t>
            </a:r>
            <a:r>
              <a:rPr lang="en-US" sz="2600" dirty="0" err="1">
                <a:solidFill>
                  <a:schemeClr val="tx2"/>
                </a:solidFill>
              </a:rPr>
              <a:t>gezondheid</a:t>
            </a:r>
            <a:r>
              <a:rPr lang="en-US" sz="2600" dirty="0">
                <a:solidFill>
                  <a:schemeClr val="tx2"/>
                </a:solidFill>
              </a:rPr>
              <a:t> - EU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C1910-36B1-4D08-BEDB-73B67AAA49DC}"/>
              </a:ext>
            </a:extLst>
          </p:cNvPr>
          <p:cNvSpPr/>
          <p:nvPr/>
        </p:nvSpPr>
        <p:spPr>
          <a:xfrm>
            <a:off x="309739" y="40743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4C4C4C"/>
                </a:solidFill>
                <a:latin typeface="Avenir Next"/>
              </a:rPr>
              <a:t>Vroegtijdige</a:t>
            </a:r>
            <a:r>
              <a:rPr lang="en-US" dirty="0">
                <a:solidFill>
                  <a:srgbClr val="4C4C4C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4C4C4C"/>
                </a:solidFill>
                <a:latin typeface="Avenir Next"/>
              </a:rPr>
              <a:t>sterfte</a:t>
            </a:r>
            <a:r>
              <a:rPr lang="en-US" dirty="0">
                <a:solidFill>
                  <a:srgbClr val="4C4C4C"/>
                </a:solidFill>
                <a:latin typeface="Avenir Next"/>
              </a:rPr>
              <a:t> per 100 000 </a:t>
            </a:r>
            <a:r>
              <a:rPr lang="en-US" dirty="0" err="1">
                <a:solidFill>
                  <a:srgbClr val="4C4C4C"/>
                </a:solidFill>
                <a:latin typeface="Avenir Next"/>
              </a:rPr>
              <a:t>inwoners</a:t>
            </a:r>
            <a:r>
              <a:rPr lang="en-US" dirty="0">
                <a:solidFill>
                  <a:srgbClr val="4C4C4C"/>
                </a:solidFill>
                <a:latin typeface="Avenir Next"/>
              </a:rPr>
              <a:t> door </a:t>
            </a:r>
            <a:r>
              <a:rPr lang="en-US" dirty="0" err="1">
                <a:solidFill>
                  <a:srgbClr val="4C4C4C"/>
                </a:solidFill>
                <a:latin typeface="Avenir Next"/>
              </a:rPr>
              <a:t>fijnstof</a:t>
            </a:r>
            <a:r>
              <a:rPr lang="en-US" dirty="0">
                <a:solidFill>
                  <a:srgbClr val="4C4C4C"/>
                </a:solidFill>
                <a:latin typeface="Avenir Next"/>
              </a:rPr>
              <a:t> PM2.5 (2018)</a:t>
            </a:r>
            <a:endParaRPr lang="nl-N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D79896-6F6E-43AE-8207-303E0799B017}"/>
              </a:ext>
            </a:extLst>
          </p:cNvPr>
          <p:cNvSpPr/>
          <p:nvPr/>
        </p:nvSpPr>
        <p:spPr>
          <a:xfrm>
            <a:off x="3635896" y="2931790"/>
            <a:ext cx="720080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C9BB6-7ABA-4089-89AC-3B9F82F0C1CB}"/>
              </a:ext>
            </a:extLst>
          </p:cNvPr>
          <p:cNvSpPr txBox="1"/>
          <p:nvPr/>
        </p:nvSpPr>
        <p:spPr>
          <a:xfrm>
            <a:off x="5655963" y="3651870"/>
            <a:ext cx="282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Maar… in </a:t>
            </a:r>
            <a:r>
              <a:rPr lang="en-US" sz="1400" dirty="0" err="1"/>
              <a:t>jaren</a:t>
            </a:r>
            <a:r>
              <a:rPr lang="en-US" sz="1400" dirty="0"/>
              <a:t> 90  2x zo </a:t>
            </a:r>
            <a:r>
              <a:rPr lang="en-US" sz="1400" dirty="0" err="1"/>
              <a:t>veel</a:t>
            </a:r>
            <a:endParaRPr lang="nl-NL" sz="1400" dirty="0"/>
          </a:p>
        </p:txBody>
      </p:sp>
      <p:sp>
        <p:nvSpPr>
          <p:cNvPr id="10" name="Tekstvak 7">
            <a:extLst>
              <a:ext uri="{FF2B5EF4-FFF2-40B4-BE49-F238E27FC236}">
                <a16:creationId xmlns:a16="http://schemas.microsoft.com/office/drawing/2014/main" id="{B3FC97E4-A167-45E7-AF4A-0A3B363A4D9B}"/>
              </a:ext>
            </a:extLst>
          </p:cNvPr>
          <p:cNvSpPr txBox="1"/>
          <p:nvPr/>
        </p:nvSpPr>
        <p:spPr>
          <a:xfrm>
            <a:off x="3851920" y="4720729"/>
            <a:ext cx="5386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i="1" dirty="0">
                <a:latin typeface="Verdana"/>
                <a:cs typeface="Verdana"/>
                <a:sym typeface="Wingdings"/>
              </a:rPr>
              <a:t>Bron: EEA, Air </a:t>
            </a:r>
            <a:r>
              <a:rPr lang="nl-NL" sz="1600" i="1" dirty="0" err="1">
                <a:latin typeface="Verdana"/>
                <a:cs typeface="Verdana"/>
                <a:sym typeface="Wingdings"/>
              </a:rPr>
              <a:t>quality</a:t>
            </a:r>
            <a:r>
              <a:rPr lang="nl-NL" sz="1600" i="1" dirty="0">
                <a:latin typeface="Verdana"/>
                <a:cs typeface="Verdana"/>
                <a:sym typeface="Wingdings"/>
              </a:rPr>
              <a:t> in Europe — 2020 report 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890155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963216"/>
            <a:ext cx="8172450" cy="333375"/>
          </a:xfrm>
        </p:spPr>
        <p:txBody>
          <a:bodyPr/>
          <a:lstStyle/>
          <a:p>
            <a:r>
              <a:rPr lang="nl-NL" dirty="0"/>
              <a:t>Waar komt luchtvervuiling vandaan?</a:t>
            </a:r>
          </a:p>
        </p:txBody>
      </p:sp>
      <p:pic>
        <p:nvPicPr>
          <p:cNvPr id="2052" name="Picture 4" descr="R:\MIL\Kennis en Innovatie\Programmatische aanpak innovatie monitoring\EU projecten\EPA network CS AQ\lespakket\foto's\vrachtwagens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3" y="1383618"/>
            <a:ext cx="2417341" cy="15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:\MIL\Kennis en Innovatie\Programmatische aanpak innovatie monitoring\EU projecten\EPA network CS AQ\lespakket\foto's\hoogovens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b="4095"/>
          <a:stretch/>
        </p:blipFill>
        <p:spPr bwMode="auto">
          <a:xfrm>
            <a:off x="285497" y="3036032"/>
            <a:ext cx="2404067" cy="15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:\MIL\Kennis en Innovatie\Programmatische aanpak innovatie monitoring\EU projecten\EPA network CS AQ\lespakket\foto's\bromm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9108"/>
          <a:stretch/>
        </p:blipFill>
        <p:spPr bwMode="auto">
          <a:xfrm>
            <a:off x="3090048" y="1383618"/>
            <a:ext cx="1478876" cy="15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:\Projecten\S680020 MONET\8 Eindprodukten\5 Presentaties\iSPEX\Science Cafe Nijmegen 6 mei 2014\kippen 5a03a87c4ad3041089d8897905ab60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18" y="1372793"/>
            <a:ext cx="1694799" cy="15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celandvolcano.jpg"/>
          <p:cNvPicPr>
            <a:picLocks noChangeAspect="1"/>
          </p:cNvPicPr>
          <p:nvPr/>
        </p:nvPicPr>
        <p:blipFill>
          <a:blip r:embed="rId6"/>
          <a:srcRect r="26016" b="5286"/>
          <a:stretch>
            <a:fillRect/>
          </a:stretch>
        </p:blipFill>
        <p:spPr bwMode="auto">
          <a:xfrm>
            <a:off x="6963427" y="1372793"/>
            <a:ext cx="1694798" cy="300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evolgen van houtstook voor het binnenmilieu onbekend | RIVM">
            <a:extLst>
              <a:ext uri="{FF2B5EF4-FFF2-40B4-BE49-F238E27FC236}">
                <a16:creationId xmlns:a16="http://schemas.microsoft.com/office/drawing/2014/main" id="{F21FD074-AF2D-4A79-BEB3-61ECACF2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00" y="3152212"/>
            <a:ext cx="2568708" cy="15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3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963217"/>
            <a:ext cx="8172450" cy="333375"/>
          </a:xfrm>
        </p:spPr>
        <p:txBody>
          <a:bodyPr>
            <a:normAutofit fontScale="90000"/>
          </a:bodyPr>
          <a:lstStyle/>
          <a:p>
            <a:r>
              <a:rPr lang="nl-NL" dirty="0"/>
              <a:t>Waar komt luchtvervuiling vandaan?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654FC6-01EE-4FBC-8086-C94E09CF8537}"/>
              </a:ext>
            </a:extLst>
          </p:cNvPr>
          <p:cNvSpPr txBox="1"/>
          <p:nvPr/>
        </p:nvSpPr>
        <p:spPr>
          <a:xfrm>
            <a:off x="4784043" y="4813564"/>
            <a:ext cx="4374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/>
              <a:t>Bron</a:t>
            </a:r>
            <a:r>
              <a:rPr lang="en-US" sz="900" dirty="0"/>
              <a:t>: </a:t>
            </a:r>
            <a:r>
              <a:rPr lang="en-US" sz="900" dirty="0" err="1"/>
              <a:t>samen</a:t>
            </a:r>
            <a:r>
              <a:rPr lang="en-US" sz="900" dirty="0"/>
              <a:t> </a:t>
            </a:r>
            <a:r>
              <a:rPr lang="en-US" sz="900" dirty="0" err="1"/>
              <a:t>meten</a:t>
            </a:r>
            <a:r>
              <a:rPr lang="en-US" sz="900" dirty="0"/>
              <a:t> </a:t>
            </a:r>
            <a:r>
              <a:rPr lang="en-US" sz="900" dirty="0" err="1"/>
              <a:t>dataportaal</a:t>
            </a:r>
            <a:endParaRPr lang="nl-NL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67F1C-6A84-19E6-509F-8D8264A8E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11" y="1923677"/>
            <a:ext cx="4572000" cy="20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6BDA4-790B-E938-DDF7-587CE514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" y="1923678"/>
            <a:ext cx="4559905" cy="2011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A39D0-E7C3-0853-B582-14E3896A80A9}"/>
              </a:ext>
            </a:extLst>
          </p:cNvPr>
          <p:cNvSpPr txBox="1"/>
          <p:nvPr/>
        </p:nvSpPr>
        <p:spPr>
          <a:xfrm>
            <a:off x="413283" y="2427734"/>
            <a:ext cx="3779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PM</a:t>
            </a:r>
            <a:r>
              <a:rPr lang="en-US" sz="3000" b="1" baseline="-25000" dirty="0">
                <a:solidFill>
                  <a:srgbClr val="FF0000"/>
                </a:solidFill>
              </a:rPr>
              <a:t>2,5</a:t>
            </a:r>
            <a:endParaRPr lang="nl-NL" sz="3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6AF71-5614-9797-3F67-977E87C538F1}"/>
              </a:ext>
            </a:extLst>
          </p:cNvPr>
          <p:cNvSpPr txBox="1"/>
          <p:nvPr/>
        </p:nvSpPr>
        <p:spPr>
          <a:xfrm>
            <a:off x="7595871" y="2375305"/>
            <a:ext cx="1062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NO</a:t>
            </a:r>
            <a:r>
              <a:rPr lang="en-US" sz="3000" b="1" baseline="-25000" dirty="0">
                <a:solidFill>
                  <a:srgbClr val="FF0000"/>
                </a:solidFill>
              </a:rPr>
              <a:t>2</a:t>
            </a:r>
            <a:endParaRPr lang="nl-NL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98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STEMID" val="99b1b425-b02f-4198-ba27-0579617e2cf9"/>
  <p:tag name="SYSTEMVERSION" val="1.0.8.28673"/>
  <p:tag name="SYSTEMCULTURE" val="nl-NL"/>
  <p:tag name="SYSTEMDATE" val="634449024000000000"/>
  <p:tag name="SYSTEMINCLUDETOC" val="Yes"/>
  <p:tag name="SYSTEMREPEATTITL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1a11b8d-e9fd-486f-9220-51c4788d5d8a"/>
</p:tagLst>
</file>

<file path=ppt/theme/theme1.xml><?xml version="1.0" encoding="utf-8"?>
<a:theme xmlns:a="http://schemas.openxmlformats.org/drawingml/2006/main" name="Rijksoverheid">
  <a:themeElements>
    <a:clrScheme name="Rijksoverheid 1">
      <a:dk1>
        <a:srgbClr val="000000"/>
      </a:dk1>
      <a:lt1>
        <a:srgbClr val="FFFFFF"/>
      </a:lt1>
      <a:dk2>
        <a:srgbClr val="A90061"/>
      </a:dk2>
      <a:lt2>
        <a:srgbClr val="275937"/>
      </a:lt2>
      <a:accent1>
        <a:srgbClr val="8FCAE7"/>
      </a:accent1>
      <a:accent2>
        <a:srgbClr val="76D2B6"/>
      </a:accent2>
      <a:accent3>
        <a:srgbClr val="FFFFFF"/>
      </a:accent3>
      <a:accent4>
        <a:srgbClr val="000000"/>
      </a:accent4>
      <a:accent5>
        <a:srgbClr val="C6E1F1"/>
      </a:accent5>
      <a:accent6>
        <a:srgbClr val="6ABEA5"/>
      </a:accent6>
      <a:hlink>
        <a:srgbClr val="39870C"/>
      </a:hlink>
      <a:folHlink>
        <a:srgbClr val="777C00"/>
      </a:folHlink>
    </a:clrScheme>
    <a:fontScheme name="Rijksoverheid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jksoverheid 1">
        <a:dk1>
          <a:srgbClr val="000000"/>
        </a:dk1>
        <a:lt1>
          <a:srgbClr val="FFFFFF"/>
        </a:lt1>
        <a:dk2>
          <a:srgbClr val="A90061"/>
        </a:dk2>
        <a:lt2>
          <a:srgbClr val="275937"/>
        </a:lt2>
        <a:accent1>
          <a:srgbClr val="8FCAE7"/>
        </a:accent1>
        <a:accent2>
          <a:srgbClr val="76D2B6"/>
        </a:accent2>
        <a:accent3>
          <a:srgbClr val="FFFFFF"/>
        </a:accent3>
        <a:accent4>
          <a:srgbClr val="000000"/>
        </a:accent4>
        <a:accent5>
          <a:srgbClr val="C6E1F1"/>
        </a:accent5>
        <a:accent6>
          <a:srgbClr val="6ABEA5"/>
        </a:accent6>
        <a:hlink>
          <a:srgbClr val="39870C"/>
        </a:hlink>
        <a:folHlink>
          <a:srgbClr val="77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jksoverheid 2">
        <a:dk1>
          <a:srgbClr val="000000"/>
        </a:dk1>
        <a:lt1>
          <a:srgbClr val="FFFFFF"/>
        </a:lt1>
        <a:dk2>
          <a:srgbClr val="4E9625"/>
        </a:dk2>
        <a:lt2>
          <a:srgbClr val="2D2015"/>
        </a:lt2>
        <a:accent1>
          <a:srgbClr val="6ED9AD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634CA3F5682C418397C6E4414BCDE3" ma:contentTypeVersion="16" ma:contentTypeDescription="Een nieuw document maken." ma:contentTypeScope="" ma:versionID="16fe1ff1f4eaa8148960db81a3070499">
  <xsd:schema xmlns:xsd="http://www.w3.org/2001/XMLSchema" xmlns:xs="http://www.w3.org/2001/XMLSchema" xmlns:p="http://schemas.microsoft.com/office/2006/metadata/properties" xmlns:ns2="0577e6a0-5f74-4659-a81a-c7bdc984432d" xmlns:ns3="f5c8fe0e-f8db-4fac-9fd3-e69469f9c90b" targetNamespace="http://schemas.microsoft.com/office/2006/metadata/properties" ma:root="true" ma:fieldsID="ee837db2da5f534adc4af3510f2652c4" ns2:_="" ns3:_="">
    <xsd:import namespace="0577e6a0-5f74-4659-a81a-c7bdc984432d"/>
    <xsd:import namespace="f5c8fe0e-f8db-4fac-9fd3-e69469f9c9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7e6a0-5f74-4659-a81a-c7bdc9844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f1f8003-3544-4801-a0bb-558fc8ffc2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8fe0e-f8db-4fac-9fd3-e69469f9c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22a76aa-ec0d-41d8-82bb-fb052551e25f}" ma:internalName="TaxCatchAll" ma:showField="CatchAllData" ma:web="f5c8fe0e-f8db-4fac-9fd3-e69469f9c9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77e6a0-5f74-4659-a81a-c7bdc984432d">
      <Terms xmlns="http://schemas.microsoft.com/office/infopath/2007/PartnerControls"/>
    </lcf76f155ced4ddcb4097134ff3c332f>
    <TaxCatchAll xmlns="f5c8fe0e-f8db-4fac-9fd3-e69469f9c90b" xsi:nil="true"/>
  </documentManagement>
</p:properties>
</file>

<file path=customXml/itemProps1.xml><?xml version="1.0" encoding="utf-8"?>
<ds:datastoreItem xmlns:ds="http://schemas.openxmlformats.org/officeDocument/2006/customXml" ds:itemID="{2FDD0A12-5FC2-462E-8519-7014F06A1C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9F1A59-DA64-4903-B718-973FDF0AC0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77e6a0-5f74-4659-a81a-c7bdc984432d"/>
    <ds:schemaRef ds:uri="f5c8fe0e-f8db-4fac-9fd3-e69469f9c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DEAECB-B055-49DE-B0F2-452C20626AEE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5c8fe0e-f8db-4fac-9fd3-e69469f9c90b"/>
    <ds:schemaRef ds:uri="http://purl.org/dc/terms/"/>
    <ds:schemaRef ds:uri="0577e6a0-5f74-4659-a81a-c7bdc984432d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16692</TotalTime>
  <Words>401</Words>
  <Application>Microsoft Office PowerPoint</Application>
  <PresentationFormat>On-screen Show (16:9)</PresentationFormat>
  <Paragraphs>106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Rounded MT Bold</vt:lpstr>
      <vt:lpstr>Avenir Next</vt:lpstr>
      <vt:lpstr>Verdana</vt:lpstr>
      <vt:lpstr>Wingdings</vt:lpstr>
      <vt:lpstr>Rijksoverheid</vt:lpstr>
      <vt:lpstr>Luchtkwaliteit meten  met sensoren en buisjes  Hester Volten  </vt:lpstr>
      <vt:lpstr>Rijksinstituut voor Volksgezondheid en het Milieu</vt:lpstr>
      <vt:lpstr>PowerPoint Presentation</vt:lpstr>
      <vt:lpstr>Ziektelast in Nederland door risicofactoren</vt:lpstr>
      <vt:lpstr>Wat bedoelen we met luchtkwaliteit?</vt:lpstr>
      <vt:lpstr>PowerPoint Presentation</vt:lpstr>
      <vt:lpstr>PowerPoint Presentation</vt:lpstr>
      <vt:lpstr>Waar komt luchtvervuiling vandaan?</vt:lpstr>
      <vt:lpstr>Waar komt luchtvervuiling vandaan?</vt:lpstr>
      <vt:lpstr>PowerPoint Presentation</vt:lpstr>
      <vt:lpstr>PowerPoint Presentation</vt:lpstr>
      <vt:lpstr>Wat doet het RIVM?</vt:lpstr>
      <vt:lpstr>Luchtmeetnet.nl – officiële metingen</vt:lpstr>
      <vt:lpstr>Metingen worden gebruikt voor verwachtingen</vt:lpstr>
      <vt:lpstr>PowerPoint Presentation</vt:lpstr>
      <vt:lpstr>Meten met sensoren en buisjes </vt:lpstr>
      <vt:lpstr>PowerPoint Presentation</vt:lpstr>
      <vt:lpstr>Fijnstof meten met licht</vt:lpstr>
      <vt:lpstr>PowerPoint Presentation</vt:lpstr>
      <vt:lpstr>PowerPoint Presentation</vt:lpstr>
      <vt:lpstr>Samen Meten - Sensordata en officiële data</vt:lpstr>
      <vt:lpstr> Dataportaal, met indicatie kwaliteit</vt:lpstr>
      <vt:lpstr>Meer details in modellen met sensordata</vt:lpstr>
      <vt:lpstr>NO2 buisjes zorgen voor betere concentratiekaart  </vt:lpstr>
      <vt:lpstr>PowerPoint Presentation</vt:lpstr>
    </vt:vector>
  </TitlesOfParts>
  <Company>RIVM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Networks of the Future</dc:title>
  <dc:creator>Hester Volten</dc:creator>
  <cp:lastModifiedBy>Hester Volten</cp:lastModifiedBy>
  <cp:revision>402</cp:revision>
  <dcterms:created xsi:type="dcterms:W3CDTF">2010-07-07T08:05:52Z</dcterms:created>
  <dcterms:modified xsi:type="dcterms:W3CDTF">2023-01-18T13:16:26Z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0x010100FF634CA3F5682C418397C6E4414BCDE3</vt:lpwstr>
  </property>
</Properties>
</file>